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9"/>
  </p:notesMasterIdLst>
  <p:sldIdLst>
    <p:sldId id="339" r:id="rId5"/>
    <p:sldId id="340" r:id="rId6"/>
    <p:sldId id="341" r:id="rId7"/>
    <p:sldId id="343" r:id="rId8"/>
    <p:sldId id="344" r:id="rId9"/>
    <p:sldId id="345" r:id="rId10"/>
    <p:sldId id="346" r:id="rId11"/>
    <p:sldId id="348" r:id="rId12"/>
    <p:sldId id="347" r:id="rId13"/>
    <p:sldId id="349" r:id="rId14"/>
    <p:sldId id="350" r:id="rId15"/>
    <p:sldId id="351" r:id="rId16"/>
    <p:sldId id="352" r:id="rId17"/>
    <p:sldId id="353" r:id="rId18"/>
    <p:sldId id="354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06" r:id="rId38"/>
  </p:sldIdLst>
  <p:sldSz cx="12192000" cy="6858000"/>
  <p:notesSz cx="6858000" cy="9144000"/>
  <p:embeddedFontLst>
    <p:embeddedFont>
      <p:font typeface="나눔바른고딕" panose="020B0600000101010101" charset="-127"/>
      <p:regular r:id="rId40"/>
      <p:bold r:id="rId41"/>
    </p:embeddedFont>
    <p:embeddedFont>
      <p:font typeface="Cambria Math" panose="02040503050406030204" pitchFamily="18" charset="0"/>
      <p:regular r:id="rId42"/>
    </p:embeddedFont>
    <p:embeddedFont>
      <p:font typeface="HY견고딕" panose="0203060000010101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766"/>
    <a:srgbClr val="D0CECE"/>
    <a:srgbClr val="E6E6E6"/>
    <a:srgbClr val="E9E9E9"/>
    <a:srgbClr val="D0D4D8"/>
    <a:srgbClr val="A50034"/>
    <a:srgbClr val="6B6B6B"/>
    <a:srgbClr val="7BAAB8"/>
    <a:srgbClr val="37829A"/>
    <a:srgbClr val="E6A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31EFC-335D-4A1C-9718-330C93F790D3}" v="3637" dt="2021-03-30T16:13:34.490"/>
    <p1510:client id="{B89CB3F5-946D-4A7D-840C-2CEE7D7FA27C}" v="200" dt="2021-03-30T09:51:14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2569" autoAdjust="0"/>
  </p:normalViewPr>
  <p:slideViewPr>
    <p:cSldViewPr snapToGrid="0">
      <p:cViewPr varScale="1">
        <p:scale>
          <a:sx n="106" d="100"/>
          <a:sy n="106" d="100"/>
        </p:scale>
        <p:origin x="2904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57771-6572-4CAD-A299-4D07D05C2928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94054-55C9-42AB-82B8-3AE8246403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57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95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22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90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16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411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401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7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782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89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74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24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142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571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589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00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415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68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67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70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404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52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664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906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306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20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09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960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8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22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BCFD4-87B9-4632-9776-2251B89D63A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6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57518-56DA-42E3-90BE-1BB6BDE96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5EB2A5-8F82-4D89-A119-F844C5CE5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EE81EF-5B8B-414F-ACCA-F0F5FBEC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56794-5E5E-48C3-A5C9-E6EDFB16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62E79-3FBC-4040-BCBB-8139BAEC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5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82A94-A597-41EC-9694-00E392D1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547EC0-4AC6-4105-915B-36F539D4D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1E54A-267E-4550-9368-AE53AF50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10F16-BC79-4233-991D-03829119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AE4E7-3A10-4D03-8551-BEBEEB11A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76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06EE06-6984-4D21-A72D-EAD22AE5A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BFAE41-B609-4531-92BE-040307FF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C8551-FC32-4F1F-B70E-C777198AE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6DE38-C2B4-40C8-82A1-2E788561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196F8-A4A5-4079-8B63-059EA311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9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55BA9-CAC5-41B8-8802-DC855786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2EADC-3CFC-4DDB-BE3C-99E9FF1F4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EC794-D57E-44F6-9C57-CA03EE45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99C2C-DF94-4C6F-970A-1589BE48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073B3-7D2C-413E-8E40-E5049560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588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8A28E-3D61-4148-99D5-1E345B0A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6D452B-E087-41A0-B328-FFC7DD850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140FD3-FA50-4312-A143-3A519A305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2ACDB-0414-490E-AF7C-3616C5EF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2C7B4-1DC4-4641-B7CB-120D65E6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09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5B68E-B7EE-4C92-989F-6FAF06CF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B813DA-F8BA-4B1A-9086-42A9EA0A8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E2FB62-AA8B-4B08-9DCB-B13743DD2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E0696-BA4C-4E1F-A833-542ED97D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DF21DF-7961-4818-BF76-F88D96515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D275A-6296-4F3A-8FA4-703FFA1F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3B84E-2840-4D05-A199-D0BA4783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CE0D68-9081-4470-8D63-99E55208F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8132EA-8454-4699-BD7B-462EF1EEB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BF72D7-7FB6-415A-833F-770C134D8E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39948F-5859-4376-B8D3-08F68D608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1C5EE1-B833-46F8-9AB2-0D453A1D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21A9E2-5DD3-45C7-8F04-C1B5478E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378821-8F7A-40C8-8646-1594E2A7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2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7CA85-F9C9-44A5-BA92-55684ACD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6302FA-BF8E-49C2-B67F-F21F8D3D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61D9B4-5DA9-4F62-AC8A-6FCEC56C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377522-3D47-495C-ABBD-6C8D15DA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9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565047-45CE-4CBC-977E-AE382874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D09981-11AF-4A88-A2EB-9D9BABCA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695C3E-4020-4BD6-B70E-3ECDC941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1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AF39A-01A9-44C2-A372-CA4230D3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D0909-9BB7-4EB1-9292-CD983F838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5CC5FD-7945-4C60-8DD9-8BA71CA05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79C3E7-3611-4D37-84A3-5B06E5DE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01F0D9-2D3C-4C10-A0F3-0DF910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F1F6DA-2DBF-4DCB-BC3D-CD9F235F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4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31-0D90-49AA-A084-C1D39300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FF32D4-EF0F-419D-9A37-B0A143634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E13655-86B3-4962-8E36-69D92605D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4446A-A240-4C74-BD69-2C53748E7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881E95-3604-4C1A-969B-4C41F134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9DC7A2-C4EB-4C2E-8B06-F0A420402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7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3DE3DA-BCBF-4617-80BA-4342BBF3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4567D7-EA65-44F3-949F-1B2911889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AE95A-09EA-4D65-ADE2-5B51CEA91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015E5-D7B2-4E01-B4A2-DFE9CD875BC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96B41-68D7-4DB7-8002-86D8A43A7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43959-A6FE-42A4-83C0-90EC4E9F4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5DEF4-1ED7-4D0A-A660-49AD64CC68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87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2" descr="Deep Learning and Traditional Machine Learning: Choosing the Right Approach  - MATLAB &amp; Simulink">
            <a:extLst>
              <a:ext uri="{FF2B5EF4-FFF2-40B4-BE49-F238E27FC236}">
                <a16:creationId xmlns:a16="http://schemas.microsoft.com/office/drawing/2014/main" id="{BBAE86CB-28E7-40B8-9AE5-F8F31FACC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F6DF33-6330-4717-8584-2674D03CC8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40407C-0573-404F-94ED-33CC7C1A1BF6}"/>
              </a:ext>
            </a:extLst>
          </p:cNvPr>
          <p:cNvSpPr/>
          <p:nvPr/>
        </p:nvSpPr>
        <p:spPr>
          <a:xfrm>
            <a:off x="3976687" y="3026662"/>
            <a:ext cx="4238625" cy="80467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32FFBC-AE37-46E5-8B2D-291A4441BF3D}"/>
              </a:ext>
            </a:extLst>
          </p:cNvPr>
          <p:cNvSpPr txBox="1"/>
          <p:nvPr/>
        </p:nvSpPr>
        <p:spPr>
          <a:xfrm>
            <a:off x="3850481" y="3136611"/>
            <a:ext cx="44910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8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 축소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E95BF-2DFE-4F42-89C8-98B08F1F747E}"/>
              </a:ext>
            </a:extLst>
          </p:cNvPr>
          <p:cNvSpPr txBox="1"/>
          <p:nvPr/>
        </p:nvSpPr>
        <p:spPr>
          <a:xfrm>
            <a:off x="9476422" y="6187071"/>
            <a:ext cx="4195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202140191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엄태훈 </a:t>
            </a:r>
          </a:p>
        </p:txBody>
      </p:sp>
    </p:spTree>
    <p:extLst>
      <p:ext uri="{BB962C8B-B14F-4D97-AF65-F5344CB8AC3E}">
        <p14:creationId xmlns:p14="http://schemas.microsoft.com/office/powerpoint/2010/main" val="3430493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 축소를 위한 접근 방법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 err="1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매니폴드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(Manifold learning)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DC8FA-F769-4197-AA38-3E75EE18A88E}"/>
              </a:ext>
            </a:extLst>
          </p:cNvPr>
          <p:cNvSpPr txBox="1"/>
          <p:nvPr/>
        </p:nvSpPr>
        <p:spPr>
          <a:xfrm>
            <a:off x="3217530" y="5132873"/>
            <a:ext cx="603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매니폴드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공간으로 표현한 결과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경계가 쉽게 발견되었다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E7C01A-DD54-4F76-8CA2-05A1C73EA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232237"/>
            <a:ext cx="75819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A4A48-CC3F-4F47-85E6-70D17F982367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84397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 축소를 위한 접근 방법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 err="1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매니폴드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(Manifold learning)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DC8FA-F769-4197-AA38-3E75EE18A88E}"/>
              </a:ext>
            </a:extLst>
          </p:cNvPr>
          <p:cNvSpPr txBox="1"/>
          <p:nvPr/>
        </p:nvSpPr>
        <p:spPr>
          <a:xfrm>
            <a:off x="2572326" y="5132873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매니폴드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공간으로 표현한 결과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경계를 찾는 것이 더 어려워졌다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91E863-D3C0-4FE6-8B2C-8503E7F7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096738"/>
            <a:ext cx="7562850" cy="367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EA424-FA25-43DF-B5AC-D2872E75AF1F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214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DC8FA-F769-4197-AA38-3E75EE18A88E}"/>
              </a:ext>
            </a:extLst>
          </p:cNvPr>
          <p:cNvSpPr txBox="1"/>
          <p:nvPr/>
        </p:nvSpPr>
        <p:spPr>
          <a:xfrm>
            <a:off x="3228974" y="5125804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주성분 분석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(PCA)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가장 대중적인 차원 축소 알고리즘이다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338" name="Picture 2" descr="Principal Component Analysis(PCA) with code on MNIST dataset | by Rana  singh | Analytics Vidhya | Medium">
            <a:extLst>
              <a:ext uri="{FF2B5EF4-FFF2-40B4-BE49-F238E27FC236}">
                <a16:creationId xmlns:a16="http://schemas.microsoft.com/office/drawing/2014/main" id="{47E1045D-D359-456B-A0E2-A996FCD3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86" y="1774480"/>
            <a:ext cx="4737858" cy="285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68EF55-FD7F-45F4-A1CE-DCFC024662E8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12</a:t>
            </a:r>
            <a:endParaRPr lang="ko-KR" altLang="en-US" sz="2800" b="1" dirty="0"/>
          </a:p>
        </p:txBody>
      </p:sp>
      <p:pic>
        <p:nvPicPr>
          <p:cNvPr id="1026" name="Picture 2" descr="https://t1.daumcdn.net/cfile/tistory/25388D40527C43DB0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600" y="1457154"/>
            <a:ext cx="3336986" cy="31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870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340" name="Picture 4" descr="Hands-On ML] Chapter 8. Dimesionality Reduction">
            <a:extLst>
              <a:ext uri="{FF2B5EF4-FFF2-40B4-BE49-F238E27FC236}">
                <a16:creationId xmlns:a16="http://schemas.microsoft.com/office/drawing/2014/main" id="{2B468469-B189-4D56-8A58-4E8D91CAF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0" y="1732196"/>
            <a:ext cx="7302287" cy="35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519C03-B32C-4267-A1FE-42C1DAEBFA37}"/>
              </a:ext>
            </a:extLst>
          </p:cNvPr>
          <p:cNvSpPr txBox="1"/>
          <p:nvPr/>
        </p:nvSpPr>
        <p:spPr>
          <a:xfrm>
            <a:off x="9250904" y="2071838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실선은 분산을 최대로 보존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9DA8007-76A7-4343-B204-E86C6D194914}"/>
              </a:ext>
            </a:extLst>
          </p:cNvPr>
          <p:cNvCxnSpPr/>
          <p:nvPr/>
        </p:nvCxnSpPr>
        <p:spPr>
          <a:xfrm>
            <a:off x="7982542" y="2256504"/>
            <a:ext cx="11503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E13ACA-97C6-418A-8839-3D587C05A76A}"/>
              </a:ext>
            </a:extLst>
          </p:cNvPr>
          <p:cNvSpPr txBox="1"/>
          <p:nvPr/>
        </p:nvSpPr>
        <p:spPr>
          <a:xfrm>
            <a:off x="6927490" y="3141098"/>
            <a:ext cx="704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파선은 분산을 중간정도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159309-0DA9-43A0-B7F7-23CA08F9E1E9}"/>
              </a:ext>
            </a:extLst>
          </p:cNvPr>
          <p:cNvCxnSpPr/>
          <p:nvPr/>
        </p:nvCxnSpPr>
        <p:spPr>
          <a:xfrm>
            <a:off x="7982542" y="3325764"/>
            <a:ext cx="11503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BE2EDD-0A35-410F-8C55-D0C3256C729D}"/>
              </a:ext>
            </a:extLst>
          </p:cNvPr>
          <p:cNvSpPr txBox="1"/>
          <p:nvPr/>
        </p:nvSpPr>
        <p:spPr>
          <a:xfrm>
            <a:off x="6897994" y="4182542"/>
            <a:ext cx="704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점선은 분산을 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매우 작게 유지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3011404-A22C-49DB-82CF-54F2C3F0B295}"/>
              </a:ext>
            </a:extLst>
          </p:cNvPr>
          <p:cNvCxnSpPr/>
          <p:nvPr/>
        </p:nvCxnSpPr>
        <p:spPr>
          <a:xfrm>
            <a:off x="7982542" y="4367208"/>
            <a:ext cx="115037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35D0A9-30BB-490D-964F-BFC6302EF082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49851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340" name="Picture 4" descr="Hands-On ML] Chapter 8. Dimesionality Reduction">
            <a:extLst>
              <a:ext uri="{FF2B5EF4-FFF2-40B4-BE49-F238E27FC236}">
                <a16:creationId xmlns:a16="http://schemas.microsoft.com/office/drawing/2014/main" id="{2B468469-B189-4D56-8A58-4E8D91CAF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10"/>
          <a:stretch/>
        </p:blipFill>
        <p:spPr bwMode="auto">
          <a:xfrm>
            <a:off x="4142998" y="1780842"/>
            <a:ext cx="3906003" cy="35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B0B37B1-2221-4569-AC62-78733C17725B}"/>
              </a:ext>
            </a:extLst>
          </p:cNvPr>
          <p:cNvSpPr/>
          <p:nvPr/>
        </p:nvSpPr>
        <p:spPr>
          <a:xfrm>
            <a:off x="7093974" y="2477729"/>
            <a:ext cx="534322" cy="5456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0B1568-6B3A-4D37-A057-5589B0CEE238}"/>
              </a:ext>
            </a:extLst>
          </p:cNvPr>
          <p:cNvSpPr/>
          <p:nvPr/>
        </p:nvSpPr>
        <p:spPr>
          <a:xfrm>
            <a:off x="6885805" y="3894207"/>
            <a:ext cx="534322" cy="5456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D7E33-F84E-4970-A55C-B5D7F7789166}"/>
              </a:ext>
            </a:extLst>
          </p:cNvPr>
          <p:cNvSpPr txBox="1"/>
          <p:nvPr/>
        </p:nvSpPr>
        <p:spPr>
          <a:xfrm>
            <a:off x="7628296" y="2418102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주성분 </a:t>
            </a:r>
            <a:r>
              <a:rPr lang="en-US" altLang="ko-KR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(PC)</a:t>
            </a:r>
            <a:endParaRPr lang="en-US" altLang="ko-KR" sz="1800" b="1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17A27-18EE-49D5-BCA0-C6EF6E6CE894}"/>
              </a:ext>
            </a:extLst>
          </p:cNvPr>
          <p:cNvSpPr txBox="1"/>
          <p:nvPr/>
        </p:nvSpPr>
        <p:spPr>
          <a:xfrm>
            <a:off x="7416509" y="4070566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주성분 </a:t>
            </a:r>
            <a:r>
              <a:rPr lang="en-US" altLang="ko-KR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(PC)</a:t>
            </a:r>
            <a:endParaRPr lang="en-US" altLang="ko-KR" sz="1800" b="1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242DF-3FBE-4B1F-A0A1-5E5299297472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14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798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CBE9D4-7879-49D9-A14D-47224AA6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98" y="2109343"/>
            <a:ext cx="6141152" cy="2856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F19D2D-D402-4052-88E1-97CD83B24DA1}"/>
              </a:ext>
            </a:extLst>
          </p:cNvPr>
          <p:cNvSpPr txBox="1"/>
          <p:nvPr/>
        </p:nvSpPr>
        <p:spPr>
          <a:xfrm>
            <a:off x="-308720" y="5358791"/>
            <a:ext cx="822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 x n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크기의 데이터 행렬을 위와 같이 분해하는 방법을 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특이값</a:t>
            </a:r>
            <a:r>
              <a:rPr lang="ko-KR" altLang="en-US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분해 </a:t>
            </a:r>
            <a:r>
              <a:rPr lang="en-US" altLang="ko-KR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(SVD)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라고 한다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BCEC1E-D959-4E4C-97FB-D0CD72A05B64}"/>
                  </a:ext>
                </a:extLst>
              </p:cNvPr>
              <p:cNvSpPr txBox="1"/>
              <p:nvPr/>
            </p:nvSpPr>
            <p:spPr>
              <a:xfrm>
                <a:off x="879083" y="1346249"/>
                <a:ext cx="1495408" cy="763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BCEC1E-D959-4E4C-97FB-D0CD72A05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83" y="1346249"/>
                <a:ext cx="1495408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12A450-3BCE-46A3-ABC3-72DDC509AAEB}"/>
                  </a:ext>
                </a:extLst>
              </p:cNvPr>
              <p:cNvSpPr txBox="1"/>
              <p:nvPr/>
            </p:nvSpPr>
            <p:spPr>
              <a:xfrm>
                <a:off x="7092168" y="1942471"/>
                <a:ext cx="459224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  : 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임의의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 x n 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행렬</a:t>
                </a:r>
                <a:endParaRPr lang="en-US" altLang="ko-KR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endParaRPr lang="ko-KR" altLang="en-US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eigenvalue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따른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eigenvector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normalize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 벡터를 열벡터로 가지는</a:t>
                </a:r>
                <a:endParaRPr lang="en-US" altLang="ko-KR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 x m </a:t>
                </a:r>
                <a:r>
                  <a:rPr lang="en-US" altLang="ko-KR" dirty="0" err="1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orthgonal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matrix</a:t>
                </a:r>
              </a:p>
              <a:p>
                <a:pPr algn="ctr"/>
                <a:endParaRPr lang="en-US" altLang="ko-KR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eigenvalue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따른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eigenvector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normalize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 벡터를 열벡터로 가지는 </a:t>
                </a:r>
                <a:endParaRPr lang="en-US" altLang="ko-KR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 x n </a:t>
                </a:r>
                <a:r>
                  <a:rPr lang="en-US" altLang="ko-KR" dirty="0" err="1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orthgonal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matrix</a:t>
                </a:r>
              </a:p>
              <a:p>
                <a:pPr algn="ctr"/>
                <a:endParaRPr lang="en-US" altLang="ko-KR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l-GR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Σ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  <m:t>𝐴𝐴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혹은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>
                        <a:solidFill>
                          <a:srgbClr val="20476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eigenvalue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제곱근을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diagonal entry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갖고 있는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 x n matrix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12A450-3BCE-46A3-ABC3-72DDC509A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68" y="1942471"/>
                <a:ext cx="4592241" cy="3416320"/>
              </a:xfrm>
              <a:prstGeom prst="rect">
                <a:avLst/>
              </a:prstGeom>
              <a:blipFill>
                <a:blip r:embed="rId5"/>
                <a:stretch>
                  <a:fillRect l="-531" t="-1071" r="-398" b="-1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AD0456F-4BF0-469D-9DC0-148CC4F50C8C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15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604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72FF7E-9649-4BC6-AB32-14F47C0A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3" y="1480613"/>
            <a:ext cx="5764008" cy="21669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33B8D-5150-48BD-AE99-5E1C44D41026}"/>
              </a:ext>
            </a:extLst>
          </p:cNvPr>
          <p:cNvSpPr txBox="1"/>
          <p:nvPr/>
        </p:nvSpPr>
        <p:spPr>
          <a:xfrm>
            <a:off x="2203557" y="3797773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3D 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데이터셋을 생성한다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FB8214-C315-44E3-9B74-DBFEC7CA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26" y="1760517"/>
            <a:ext cx="4642956" cy="16071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35D649-D9EE-4602-B169-59D8201E3B52}"/>
              </a:ext>
            </a:extLst>
          </p:cNvPr>
          <p:cNvSpPr txBox="1"/>
          <p:nvPr/>
        </p:nvSpPr>
        <p:spPr>
          <a:xfrm>
            <a:off x="7439877" y="3659273"/>
            <a:ext cx="3622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넘파이의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svd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이용해 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셋의 모든 주성분을 구한다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943E89-8F4B-42DA-AFE4-C4441D58E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3" y="4713858"/>
            <a:ext cx="5709258" cy="1097934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FA8DBF6-53EA-4DF2-AB8A-D2B061DCC08D}"/>
              </a:ext>
            </a:extLst>
          </p:cNvPr>
          <p:cNvSpPr/>
          <p:nvPr/>
        </p:nvSpPr>
        <p:spPr>
          <a:xfrm rot="16200000">
            <a:off x="6996825" y="4903118"/>
            <a:ext cx="584616" cy="719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FBCC6-B8F1-45CA-B083-F6A8C4968EE7}"/>
              </a:ext>
            </a:extLst>
          </p:cNvPr>
          <p:cNvSpPr txBox="1"/>
          <p:nvPr/>
        </p:nvSpPr>
        <p:spPr>
          <a:xfrm>
            <a:off x="7648840" y="4990067"/>
            <a:ext cx="362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</a:t>
            </a:r>
            <a:r>
              <a:rPr lang="ko-KR" altLang="en-US" sz="180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단위 벡터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93F98-1941-4EC2-BC48-7E87C56444FE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16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43594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D33B8D-5150-48BD-AE99-5E1C44D41026}"/>
              </a:ext>
            </a:extLst>
          </p:cNvPr>
          <p:cNvSpPr txBox="1"/>
          <p:nvPr/>
        </p:nvSpPr>
        <p:spPr>
          <a:xfrm>
            <a:off x="2406948" y="1148298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주성분을 추출했다면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투영을 통해 데이터를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차원으로 축소 시킬 수 있다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35D649-D9EE-4602-B169-59D8201E3B52}"/>
                  </a:ext>
                </a:extLst>
              </p:cNvPr>
              <p:cNvSpPr txBox="1"/>
              <p:nvPr/>
            </p:nvSpPr>
            <p:spPr>
              <a:xfrm>
                <a:off x="2109158" y="1759884"/>
                <a:ext cx="7642925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◎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d</m:t>
                    </m:r>
                    <m:r>
                      <a:rPr lang="ko-KR" altLang="en-US" i="1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차</m:t>
                    </m:r>
                    <m:r>
                      <a:rPr lang="ko-KR" altLang="en-US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원</m:t>
                    </m:r>
                    <m:r>
                      <a:rPr lang="ko-KR" altLang="en-US" i="1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으</m:t>
                    </m:r>
                    <m:r>
                      <a:rPr lang="ko-KR" altLang="en-US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로</m:t>
                    </m:r>
                    <m:r>
                      <a:rPr lang="en-US" altLang="ko-KR" b="0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ko-KR" altLang="en-US" i="1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축</m:t>
                    </m:r>
                    <m:r>
                      <a:rPr lang="ko-KR" altLang="en-US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소</m:t>
                    </m:r>
                    <m:r>
                      <a:rPr lang="ko-KR" altLang="en-US" i="1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된</m:t>
                    </m:r>
                    <m:r>
                      <a:rPr lang="en-US" altLang="ko-KR" b="0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ko-KR" altLang="en-US" i="1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데</m:t>
                    </m:r>
                    <m:r>
                      <a:rPr lang="ko-KR" altLang="en-US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이</m:t>
                    </m:r>
                    <m:r>
                      <a:rPr lang="ko-KR" altLang="en-US" i="1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터</m:t>
                    </m:r>
                    <m:r>
                      <a:rPr lang="ko-KR" altLang="en-US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셋</m:t>
                    </m:r>
                    <m:r>
                      <a:rPr lang="en-US" altLang="ko-KR" b="0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 </m:t>
                        </m:r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𝑑</m:t>
                        </m:r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𝑝𝑟𝑜𝑗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𝑋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𝑑</m:t>
                        </m:r>
                      </m:sub>
                    </m:sSub>
                  </m:oMath>
                </a14:m>
                <a:endParaRPr lang="en-US" altLang="ko-KR" sz="1800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35D649-D9EE-4602-B169-59D8201E3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58" y="1759884"/>
                <a:ext cx="7642925" cy="390748"/>
              </a:xfrm>
              <a:prstGeom prst="rect">
                <a:avLst/>
              </a:prstGeom>
              <a:blipFill>
                <a:blip r:embed="rId3"/>
                <a:stretch>
                  <a:fillRect t="-4688" b="-23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9DFBCC6-B8F1-45CA-B083-F6A8C4968EE7}"/>
              </a:ext>
            </a:extLst>
          </p:cNvPr>
          <p:cNvSpPr txBox="1"/>
          <p:nvPr/>
        </p:nvSpPr>
        <p:spPr>
          <a:xfrm>
            <a:off x="7261673" y="5103858"/>
            <a:ext cx="39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데이터셋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2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 데이터셋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0653D3-9D4F-46C9-93A8-70DB98682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033" y="3180787"/>
            <a:ext cx="3727154" cy="9569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BD2030-AB28-4E9B-B34F-18A871B5F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729" y="2402592"/>
            <a:ext cx="3117131" cy="251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811A19-9B9B-42CA-8B03-D9CF46A523C4}"/>
                  </a:ext>
                </a:extLst>
              </p:cNvPr>
              <p:cNvSpPr txBox="1"/>
              <p:nvPr/>
            </p:nvSpPr>
            <p:spPr>
              <a:xfrm>
                <a:off x="-638164" y="4338037"/>
                <a:ext cx="764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◎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ko-KR" altLang="en-US" i="1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첫</m:t>
                    </m:r>
                  </m:oMath>
                </a14:m>
                <a:r>
                  <a:rPr lang="en-US" altLang="ko-KR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두 개의 주성분을  정의 한 후 행렬 곱셈 진행</a:t>
                </a:r>
                <a:r>
                  <a:rPr lang="en-US" altLang="ko-KR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811A19-9B9B-42CA-8B03-D9CF46A52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8164" y="4338037"/>
                <a:ext cx="7642925" cy="369332"/>
              </a:xfrm>
              <a:prstGeom prst="rect">
                <a:avLst/>
              </a:prstGeom>
              <a:blipFill>
                <a:blip r:embed="rId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BBEC5E-F7E1-4DD8-9618-742BF85983A9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17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85186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D33B8D-5150-48BD-AE99-5E1C44D41026}"/>
              </a:ext>
            </a:extLst>
          </p:cNvPr>
          <p:cNvSpPr txBox="1"/>
          <p:nvPr/>
        </p:nvSpPr>
        <p:spPr>
          <a:xfrm>
            <a:off x="1512017" y="5445930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사이킷런을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사용한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A54365-EA80-429E-B92F-279BDFA7F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6" y="1589491"/>
            <a:ext cx="4264936" cy="36790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68CC4C-F655-48DF-BF85-501BF22E0D5A}"/>
              </a:ext>
            </a:extLst>
          </p:cNvPr>
          <p:cNvSpPr txBox="1"/>
          <p:nvPr/>
        </p:nvSpPr>
        <p:spPr>
          <a:xfrm>
            <a:off x="6623729" y="2888888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PCA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축소할 차원의 수를 정의한다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C435F6-4462-4980-A010-05205691A831}"/>
              </a:ext>
            </a:extLst>
          </p:cNvPr>
          <p:cNvSpPr txBox="1"/>
          <p:nvPr/>
        </p:nvSpPr>
        <p:spPr>
          <a:xfrm>
            <a:off x="5034577" y="3668155"/>
            <a:ext cx="704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transform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축소된 차원의  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데이터셋을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얻을 수 있다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DB1612-4208-481D-8547-DB8D1E1051C1}"/>
              </a:ext>
            </a:extLst>
          </p:cNvPr>
          <p:cNvSpPr txBox="1"/>
          <p:nvPr/>
        </p:nvSpPr>
        <p:spPr>
          <a:xfrm>
            <a:off x="4944720" y="1565344"/>
            <a:ext cx="704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사이킷런의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모델은 자동으로 데이터를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Centering.</a:t>
            </a:r>
          </a:p>
          <a:p>
            <a:pPr algn="ctr"/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SVD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분해 방법을 사용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DF19A8-57CB-4737-BF88-D18BDC61A1D4}"/>
              </a:ext>
            </a:extLst>
          </p:cNvPr>
          <p:cNvSpPr txBox="1"/>
          <p:nvPr/>
        </p:nvSpPr>
        <p:spPr>
          <a:xfrm>
            <a:off x="5034576" y="4686101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축소된 차원의 데이터셋을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개만 출력한다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67BB4-4B59-46EF-A1FC-5A6E615E0CC0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18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9016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D33B8D-5150-48BD-AE99-5E1C44D41026}"/>
              </a:ext>
            </a:extLst>
          </p:cNvPr>
          <p:cNvSpPr txBox="1"/>
          <p:nvPr/>
        </p:nvSpPr>
        <p:spPr>
          <a:xfrm>
            <a:off x="-437807" y="4467589"/>
            <a:ext cx="704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주성분의 축을  따라 있는 데이터셋의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 비율을 </a:t>
            </a:r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파악해야한다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7565B0-F37A-480F-8D22-2D9E650B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076" y="1772543"/>
            <a:ext cx="5268135" cy="617868"/>
          </a:xfrm>
          <a:prstGeom prst="rect">
            <a:avLst/>
          </a:prstGeom>
        </p:spPr>
      </p:pic>
      <p:pic>
        <p:nvPicPr>
          <p:cNvPr id="1026" name="Picture 2" descr="선형대수학 #6] 주성분분석(PCA)의 이해와 활용">
            <a:extLst>
              <a:ext uri="{FF2B5EF4-FFF2-40B4-BE49-F238E27FC236}">
                <a16:creationId xmlns:a16="http://schemas.microsoft.com/office/drawing/2014/main" id="{77721B79-6327-44BD-B3CA-1CB632AD4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66" y="1386710"/>
            <a:ext cx="5085795" cy="285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319404-D68C-40DE-85A1-24A0903E3964}"/>
              </a:ext>
            </a:extLst>
          </p:cNvPr>
          <p:cNvSpPr txBox="1"/>
          <p:nvPr/>
        </p:nvSpPr>
        <p:spPr>
          <a:xfrm>
            <a:off x="5144653" y="2590237"/>
            <a:ext cx="704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0" i="0" dirty="0" err="1">
                <a:solidFill>
                  <a:srgbClr val="20476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explained_variance_ratio</a:t>
            </a:r>
            <a:r>
              <a:rPr lang="en-US" altLang="ko-KR" b="0" i="0" dirty="0">
                <a:solidFill>
                  <a:srgbClr val="20476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 </a:t>
            </a:r>
            <a:r>
              <a:rPr lang="ko-KR" altLang="en-US" b="0" i="0" dirty="0">
                <a:solidFill>
                  <a:srgbClr val="20476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변수를 통해</a:t>
            </a:r>
            <a:endParaRPr lang="en-US" altLang="ko-KR" b="0" i="0" dirty="0">
              <a:solidFill>
                <a:srgbClr val="204766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데이터셋의  분산비율을 확인할 수 있다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CA2A55-6A53-47F3-9168-A36A2C29B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089" y="3467312"/>
            <a:ext cx="4878234" cy="7760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E36375-A0B4-4EB9-89AB-6E04A5AEBDDF}"/>
              </a:ext>
            </a:extLst>
          </p:cNvPr>
          <p:cNvSpPr txBox="1"/>
          <p:nvPr/>
        </p:nvSpPr>
        <p:spPr>
          <a:xfrm>
            <a:off x="5144652" y="4543324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0" i="0" dirty="0">
                <a:solidFill>
                  <a:srgbClr val="20476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번째 주성분 </a:t>
            </a:r>
            <a:r>
              <a:rPr lang="en-US" altLang="ko-KR" b="0" i="0" dirty="0">
                <a:solidFill>
                  <a:srgbClr val="20476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b="0" i="0" dirty="0">
                <a:solidFill>
                  <a:srgbClr val="20476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 데이터셋 분산의 </a:t>
            </a:r>
            <a:r>
              <a:rPr lang="en-US" altLang="ko-KR" b="0" i="0" dirty="0">
                <a:solidFill>
                  <a:srgbClr val="20476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84.2%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DB5C99-0200-477B-A9EF-5B3E6652D21D}"/>
              </a:ext>
            </a:extLst>
          </p:cNvPr>
          <p:cNvSpPr txBox="1"/>
          <p:nvPr/>
        </p:nvSpPr>
        <p:spPr>
          <a:xfrm>
            <a:off x="5144653" y="5094626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</a:t>
            </a:r>
            <a:r>
              <a:rPr lang="ko-KR" altLang="en-US" b="0" i="0" dirty="0">
                <a:solidFill>
                  <a:srgbClr val="20476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번째 주성분 </a:t>
            </a:r>
            <a:r>
              <a:rPr lang="en-US" altLang="ko-KR" b="0" i="0" dirty="0">
                <a:solidFill>
                  <a:srgbClr val="20476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b="0" i="0" dirty="0">
                <a:solidFill>
                  <a:srgbClr val="20476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 데이터셋 분산의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en-US" altLang="ko-KR" b="0" i="0" dirty="0">
                <a:solidFill>
                  <a:srgbClr val="20476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.6%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28B000-057D-4FED-98D3-DCEBD5F3D5E5}"/>
              </a:ext>
            </a:extLst>
          </p:cNvPr>
          <p:cNvSpPr txBox="1"/>
          <p:nvPr/>
        </p:nvSpPr>
        <p:spPr>
          <a:xfrm>
            <a:off x="5144651" y="5645928"/>
            <a:ext cx="70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번째 주성분에서는 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1.2%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미만이 남아있다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EFB2F7-4C6A-4680-B968-1C501EAE1AC9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19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724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B595D-45C0-41D2-A08D-7E19E974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6476A-902F-48B4-B2BC-4DA73353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6E6CB2-D8E6-4DFF-A394-A3F66CCB89B8}"/>
              </a:ext>
            </a:extLst>
          </p:cNvPr>
          <p:cNvSpPr/>
          <p:nvPr/>
        </p:nvSpPr>
        <p:spPr>
          <a:xfrm>
            <a:off x="0" y="-17558"/>
            <a:ext cx="6715125" cy="6858000"/>
          </a:xfrm>
          <a:prstGeom prst="rect">
            <a:avLst/>
          </a:prstGeom>
          <a:solidFill>
            <a:srgbClr val="FF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283A2-BE4E-438A-84A8-7D0544DE789D}"/>
              </a:ext>
            </a:extLst>
          </p:cNvPr>
          <p:cNvSpPr txBox="1"/>
          <p:nvPr/>
        </p:nvSpPr>
        <p:spPr>
          <a:xfrm>
            <a:off x="340822" y="917316"/>
            <a:ext cx="3283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E6AFA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CONTENS</a:t>
            </a:r>
            <a:endParaRPr lang="ko-KR" altLang="en-US" sz="4400" dirty="0">
              <a:solidFill>
                <a:srgbClr val="E6AFA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38B8E0-0495-4E3D-A8C2-540D2B211DE8}"/>
              </a:ext>
            </a:extLst>
          </p:cNvPr>
          <p:cNvSpPr/>
          <p:nvPr/>
        </p:nvSpPr>
        <p:spPr>
          <a:xfrm>
            <a:off x="3976688" y="0"/>
            <a:ext cx="8215312" cy="6858000"/>
          </a:xfrm>
          <a:prstGeom prst="rect">
            <a:avLst/>
          </a:prstGeom>
          <a:solidFill>
            <a:srgbClr val="C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E8B7F-710D-49A4-9B35-83C132745877}"/>
              </a:ext>
            </a:extLst>
          </p:cNvPr>
          <p:cNvSpPr txBox="1"/>
          <p:nvPr/>
        </p:nvSpPr>
        <p:spPr>
          <a:xfrm>
            <a:off x="4676773" y="1009650"/>
            <a:ext cx="725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rgbClr val="37829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차원의 저주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C0DD8-EB02-4260-9634-51B6BA2AC84F}"/>
              </a:ext>
            </a:extLst>
          </p:cNvPr>
          <p:cNvSpPr txBox="1"/>
          <p:nvPr/>
        </p:nvSpPr>
        <p:spPr>
          <a:xfrm>
            <a:off x="4676773" y="2210546"/>
            <a:ext cx="7162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32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 축소를 위한 접근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3E782-E439-4962-BE68-338EBA42E62E}"/>
              </a:ext>
            </a:extLst>
          </p:cNvPr>
          <p:cNvSpPr txBox="1"/>
          <p:nvPr/>
        </p:nvSpPr>
        <p:spPr>
          <a:xfrm>
            <a:off x="4676773" y="3411442"/>
            <a:ext cx="702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en-US" altLang="ko-KR" sz="32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PCA</a:t>
            </a:r>
            <a:r>
              <a:rPr lang="ko-KR" altLang="en-US" sz="32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32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커널 </a:t>
            </a:r>
            <a:r>
              <a:rPr lang="en-US" altLang="ko-KR" sz="32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PCA</a:t>
            </a:r>
            <a:r>
              <a:rPr lang="en-US" altLang="ko-KR" sz="32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2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369AD-04F3-4343-A1A7-9B13C6C4356C}"/>
              </a:ext>
            </a:extLst>
          </p:cNvPr>
          <p:cNvSpPr txBox="1"/>
          <p:nvPr/>
        </p:nvSpPr>
        <p:spPr>
          <a:xfrm>
            <a:off x="4676772" y="4496738"/>
            <a:ext cx="7162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en-US" altLang="ko-KR" sz="32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LLE</a:t>
            </a:r>
            <a:endParaRPr lang="ko-KR" altLang="en-US" sz="32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369AD-04F3-4343-A1A7-9B13C6C4356C}"/>
              </a:ext>
            </a:extLst>
          </p:cNvPr>
          <p:cNvSpPr txBox="1"/>
          <p:nvPr/>
        </p:nvSpPr>
        <p:spPr>
          <a:xfrm>
            <a:off x="4676772" y="5582034"/>
            <a:ext cx="7162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 </a:t>
            </a:r>
            <a:r>
              <a:rPr lang="ko-KR" altLang="en-US" sz="32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다른 차원 축소 기법</a:t>
            </a:r>
          </a:p>
        </p:txBody>
      </p:sp>
    </p:spTree>
    <p:extLst>
      <p:ext uri="{BB962C8B-B14F-4D97-AF65-F5344CB8AC3E}">
        <p14:creationId xmlns:p14="http://schemas.microsoft.com/office/powerpoint/2010/main" val="44077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28B000-057D-4FED-98D3-DCEBD5F3D5E5}"/>
              </a:ext>
            </a:extLst>
          </p:cNvPr>
          <p:cNvSpPr txBox="1"/>
          <p:nvPr/>
        </p:nvSpPr>
        <p:spPr>
          <a:xfrm>
            <a:off x="2692159" y="1073928"/>
            <a:ext cx="83691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PCA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진행하기에 앞서 축소할 차원의  수를 정해야 한다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임의로 진행하기보다는 충분한  분산을 가지는 적당한 차원의 수를 선택해야 한다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데이터의 시각화를  위해 차원을  축소하는 경우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차원을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혹은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개로 줄이는 것이 일반적이다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DD7FA-E67F-4E7A-8E3E-C00B14B0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05" y="3375006"/>
            <a:ext cx="6795212" cy="1542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886370-E7E2-4D34-8877-3E576A90F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83"/>
          <a:stretch/>
        </p:blipFill>
        <p:spPr>
          <a:xfrm>
            <a:off x="3299852" y="4998742"/>
            <a:ext cx="1854917" cy="12519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916A17-2365-4332-806C-C91E222C2DB7}"/>
              </a:ext>
            </a:extLst>
          </p:cNvPr>
          <p:cNvSpPr txBox="1"/>
          <p:nvPr/>
        </p:nvSpPr>
        <p:spPr>
          <a:xfrm>
            <a:off x="5674152" y="3684576"/>
            <a:ext cx="8369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셋의  분산을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95%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유지하는데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최소한의 차원 수 계산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85F93A-AB3F-41EB-959F-80451A535353}"/>
              </a:ext>
            </a:extLst>
          </p:cNvPr>
          <p:cNvSpPr txBox="1"/>
          <p:nvPr/>
        </p:nvSpPr>
        <p:spPr>
          <a:xfrm>
            <a:off x="5674151" y="5440849"/>
            <a:ext cx="836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차원인 것을 확인할 수 있다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EBDE9-DE4A-425B-BD5C-FAC6B51A1D52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08339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85F93A-AB3F-41EB-959F-80451A535353}"/>
              </a:ext>
            </a:extLst>
          </p:cNvPr>
          <p:cNvSpPr txBox="1"/>
          <p:nvPr/>
        </p:nvSpPr>
        <p:spPr>
          <a:xfrm>
            <a:off x="4420539" y="2328940"/>
            <a:ext cx="836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설명된 분산을 차원 수에 대한 함수로 그린다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4843C98-828D-4F37-9B34-3BDC582E0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4" y="1738933"/>
            <a:ext cx="5486411" cy="36576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C9A8CF-D908-4FD7-BD24-3C3C52CDC2CF}"/>
              </a:ext>
            </a:extLst>
          </p:cNvPr>
          <p:cNvSpPr txBox="1"/>
          <p:nvPr/>
        </p:nvSpPr>
        <p:spPr>
          <a:xfrm>
            <a:off x="4420538" y="3103613"/>
            <a:ext cx="836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설명된 분산의 빠른  성장이 멈추는 변곡점  존재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9B6E8B0-128B-475F-85B9-F115B084BCA2}"/>
              </a:ext>
            </a:extLst>
          </p:cNvPr>
          <p:cNvSpPr/>
          <p:nvPr/>
        </p:nvSpPr>
        <p:spPr>
          <a:xfrm>
            <a:off x="8312795" y="3801203"/>
            <a:ext cx="584616" cy="719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09363-9DCE-44C2-A734-3213528FDD97}"/>
              </a:ext>
            </a:extLst>
          </p:cNvPr>
          <p:cNvSpPr txBox="1"/>
          <p:nvPr/>
        </p:nvSpPr>
        <p:spPr>
          <a:xfrm>
            <a:off x="4420537" y="4698038"/>
            <a:ext cx="836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변곡점을 기준으로 적절한 차원 수를 선택한다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37A78-6C29-4F41-B6CF-A85381B4D3CD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21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0827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09363-9DCE-44C2-A734-3213528FDD97}"/>
              </a:ext>
            </a:extLst>
          </p:cNvPr>
          <p:cNvSpPr txBox="1"/>
          <p:nvPr/>
        </p:nvSpPr>
        <p:spPr>
          <a:xfrm>
            <a:off x="288172" y="1353490"/>
            <a:ext cx="112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차원을 축소한 후에는 데이터셋의 크기가 줄어듦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알고리즘의 속도를 크게 높일 수 있다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2A55A-40B4-4FC4-A01D-C339CE4A033D}"/>
              </a:ext>
            </a:extLst>
          </p:cNvPr>
          <p:cNvSpPr txBox="1"/>
          <p:nvPr/>
        </p:nvSpPr>
        <p:spPr>
          <a:xfrm>
            <a:off x="314324" y="1900243"/>
            <a:ext cx="112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압축된 데이터셋에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투영의 변환을 반대로 적용하여 차원을 되돌릴 수도 있다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005ED5-BE08-464A-8035-1D59A2193028}"/>
              </a:ext>
            </a:extLst>
          </p:cNvPr>
          <p:cNvSpPr txBox="1"/>
          <p:nvPr/>
        </p:nvSpPr>
        <p:spPr>
          <a:xfrm>
            <a:off x="314324" y="2446996"/>
            <a:ext cx="112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재구성 오차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데이터와 재구성된 데이터 사이의  평균 제곱 거리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A909AC-4C71-42A7-9774-BB0C6A413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0" y="3216786"/>
            <a:ext cx="6136450" cy="2006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8BC515-B496-4402-A44C-BA900C75540A}"/>
              </a:ext>
            </a:extLst>
          </p:cNvPr>
          <p:cNvSpPr txBox="1"/>
          <p:nvPr/>
        </p:nvSpPr>
        <p:spPr>
          <a:xfrm>
            <a:off x="3622406" y="3737356"/>
            <a:ext cx="11256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MNIST 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데이터셋을 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154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차원으로 압축하고</a:t>
            </a:r>
            <a:endParaRPr lang="en-US" altLang="ko-KR" sz="16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inverse_transform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메서드를 통해 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784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차원으로 복원한다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2DCDED-4918-448F-AF31-6024B04FCF1C}"/>
                  </a:ext>
                </a:extLst>
              </p:cNvPr>
              <p:cNvSpPr txBox="1"/>
              <p:nvPr/>
            </p:nvSpPr>
            <p:spPr>
              <a:xfrm>
                <a:off x="2109158" y="5504510"/>
                <a:ext cx="7642925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◎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en-US" altLang="ko-KR" sz="1800" b="0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𝑃𝐶𝐴</m:t>
                    </m:r>
                    <m:r>
                      <a:rPr lang="en-US" altLang="ko-KR" sz="1800" b="0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ko-KR" altLang="en-US" i="1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역</m:t>
                    </m:r>
                    <m:r>
                      <a:rPr lang="ko-KR" altLang="en-US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변</m:t>
                    </m:r>
                    <m:r>
                      <a:rPr lang="ko-KR" altLang="en-US" i="1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환</m:t>
                    </m:r>
                    <m:r>
                      <a:rPr lang="en-US" altLang="ko-KR" b="0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 </m:t>
                        </m:r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𝑟𝑒𝑐𝑜𝑣𝑒𝑟𝑒𝑑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𝑑</m:t>
                        </m:r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𝑝𝑟𝑜𝑗</m:t>
                        </m:r>
                      </m:sub>
                    </m:sSub>
                    <m:sSup>
                      <m:sSupPr>
                        <m:ctrlP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rgbClr val="204766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rgbClr val="204766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rgbClr val="204766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𝑑</m:t>
                            </m:r>
                          </m:sub>
                        </m:sSub>
                      </m:e>
                      <m:sup>
                        <m:r>
                          <a:rPr lang="en-US" altLang="ko-KR" sz="1800" b="0" i="1" smtClean="0">
                            <a:solidFill>
                              <a:srgbClr val="204766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sz="1800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2DCDED-4918-448F-AF31-6024B04FC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58" y="5504510"/>
                <a:ext cx="7642925" cy="414729"/>
              </a:xfrm>
              <a:prstGeom prst="rect">
                <a:avLst/>
              </a:prstGeom>
              <a:blipFill>
                <a:blip r:embed="rId4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3AAB48C-6F28-41A5-A163-DDD5308BAFF8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2704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2DCDED-4918-448F-AF31-6024B04FCF1C}"/>
                  </a:ext>
                </a:extLst>
              </p:cNvPr>
              <p:cNvSpPr txBox="1"/>
              <p:nvPr/>
            </p:nvSpPr>
            <p:spPr>
              <a:xfrm>
                <a:off x="2274537" y="5504510"/>
                <a:ext cx="764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◎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ko-KR" altLang="en-US" i="1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이</m:t>
                    </m:r>
                  </m:oMath>
                </a14:m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미지의 품질은 조금 손실 됐지만 숫자 모양은 거의 온전한 상태이다</a:t>
                </a:r>
                <a:r>
                  <a:rPr lang="en-US" altLang="ko-KR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2DCDED-4918-448F-AF31-6024B04FC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537" y="5504510"/>
                <a:ext cx="7642925" cy="369332"/>
              </a:xfrm>
              <a:prstGeom prst="rect">
                <a:avLst/>
              </a:prstGeom>
              <a:blipFill>
                <a:blip r:embed="rId3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0B26937-4940-42BB-8E18-B8C33ACDF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5" y="1002890"/>
            <a:ext cx="7510617" cy="4291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07F00-682E-4764-A62D-BA6608EA4B26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03752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2DCDED-4918-448F-AF31-6024B04FCF1C}"/>
                  </a:ext>
                </a:extLst>
              </p:cNvPr>
              <p:cNvSpPr txBox="1"/>
              <p:nvPr/>
            </p:nvSpPr>
            <p:spPr>
              <a:xfrm>
                <a:off x="2274537" y="2655773"/>
                <a:ext cx="76429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◎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PCA</a:t>
                </a:r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옵션에서 </a:t>
                </a:r>
                <a:r>
                  <a:rPr lang="en-US" altLang="ko-KR" dirty="0" err="1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svd_solver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매개변수를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randomized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지정하면 </a:t>
                </a:r>
                <a:endParaRPr lang="en-US" altLang="ko-KR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랜덤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PCA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된다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endParaRPr lang="en-US" altLang="ko-KR" sz="1800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2DCDED-4918-448F-AF31-6024B04FC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537" y="2655773"/>
                <a:ext cx="7642925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779333D-ECF6-4CE2-8980-8DB778E23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537" y="1178925"/>
            <a:ext cx="7642925" cy="931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55EB60-C735-404B-8071-ED624DC9A738}"/>
                  </a:ext>
                </a:extLst>
              </p:cNvPr>
              <p:cNvSpPr txBox="1"/>
              <p:nvPr/>
            </p:nvSpPr>
            <p:spPr>
              <a:xfrm>
                <a:off x="2274536" y="3525691"/>
                <a:ext cx="764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◎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</a:t>
                </a:r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</a:t>
                </a:r>
                <a:r>
                  <a:rPr lang="en-US" altLang="ko-KR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보다 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많이 작으면 </a:t>
                </a:r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완전한 </a:t>
                </a:r>
                <a:r>
                  <a:rPr lang="en-US" altLang="ko-KR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SVD </a:t>
                </a:r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방식보다 훨씬 빠른 속도를 자랑한다</a:t>
                </a:r>
                <a:r>
                  <a:rPr lang="en-US" altLang="ko-KR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55EB60-C735-404B-8071-ED624DC9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536" y="3525691"/>
                <a:ext cx="7642925" cy="369332"/>
              </a:xfrm>
              <a:prstGeom prst="rect">
                <a:avLst/>
              </a:prstGeom>
              <a:blipFill>
                <a:blip r:embed="rId5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DC298-ADF0-4847-A8D5-75B05A8F64DA}"/>
                  </a:ext>
                </a:extLst>
              </p:cNvPr>
              <p:cNvSpPr txBox="1"/>
              <p:nvPr/>
            </p:nvSpPr>
            <p:spPr>
              <a:xfrm>
                <a:off x="1256896" y="4151115"/>
                <a:ext cx="9435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◎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 err="1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svd_solver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기본값은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“auto”</a:t>
                </a:r>
              </a:p>
              <a:p>
                <a:pPr algn="ctr"/>
                <a:r>
                  <a:rPr lang="en-US" altLang="ko-KR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-&gt;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500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보다 크고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80%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보다 작으면 자동으로  랜덤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PCA 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en-US" altLang="ko-KR" sz="1800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DC298-ADF0-4847-A8D5-75B05A8F6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896" y="4151115"/>
                <a:ext cx="9435684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0BB066-E76B-4EAC-B527-58EA53165B6E}"/>
                  </a:ext>
                </a:extLst>
              </p:cNvPr>
              <p:cNvSpPr txBox="1"/>
              <p:nvPr/>
            </p:nvSpPr>
            <p:spPr>
              <a:xfrm>
                <a:off x="1256896" y="5053538"/>
                <a:ext cx="9435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◎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rgbClr val="204766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 err="1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svd_solver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“full”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지정하면 완전한 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SVD </a:t>
                </a:r>
                <a:r>
                  <a:rPr lang="ko-KR" altLang="en-US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방식을 강제한다</a:t>
                </a:r>
                <a:r>
                  <a:rPr lang="en-US" altLang="ko-KR" dirty="0">
                    <a:solidFill>
                      <a:srgbClr val="20476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en-US" altLang="ko-KR" sz="1800" dirty="0">
                  <a:solidFill>
                    <a:srgbClr val="2047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0BB066-E76B-4EAC-B527-58EA5316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896" y="5053538"/>
                <a:ext cx="9435684" cy="369332"/>
              </a:xfrm>
              <a:prstGeom prst="rect">
                <a:avLst/>
              </a:prstGeom>
              <a:blipFill>
                <a:blip r:embed="rId7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F89AB5E-3A19-4892-A128-7733B70C71F5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61563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주성분 분석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(PCA)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5380021" y="2457852"/>
            <a:ext cx="652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SVD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계산할 때 전체 데이터의 사용으로 메모리 부족 현상 발생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즘 개발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2822EC-A7E5-42C5-9070-62FC37C4C9B5}"/>
              </a:ext>
            </a:extLst>
          </p:cNvPr>
          <p:cNvSpPr txBox="1"/>
          <p:nvPr/>
        </p:nvSpPr>
        <p:spPr>
          <a:xfrm>
            <a:off x="5406173" y="3882379"/>
            <a:ext cx="652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데이터 셋을 미니배치로 나눈 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IPCA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알고리즘에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번에 하나씩 주입한다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데이터 삽입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2E3FF1-7BB4-4716-B8D2-8034D6D9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2" y="2012868"/>
            <a:ext cx="4989815" cy="2511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3AD29-0997-4BF4-B2DD-4BC37C22E969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25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19501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커널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PCA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2632538" y="1059674"/>
            <a:ext cx="652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실전에서는 비선형 적인 문제가 발생하는 경우가 많다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복잡한 비선형 투형을 위한 커널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94470-67C7-46E9-BA5B-C79EAF4BBC21}"/>
              </a:ext>
            </a:extLst>
          </p:cNvPr>
          <p:cNvSpPr txBox="1"/>
          <p:nvPr/>
        </p:nvSpPr>
        <p:spPr>
          <a:xfrm>
            <a:off x="2632538" y="1988800"/>
            <a:ext cx="652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커널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투영된 후 샘플의 군집을 유지하거나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꼬인 </a:t>
            </a:r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매니폴드에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가까운 데이터셋을 펼칠 때도 유용하다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188" y="2917926"/>
            <a:ext cx="7465776" cy="2813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74ED63-EBD2-4549-80EE-30690590E669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26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41182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652289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커널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PCA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5697375" y="1823909"/>
            <a:ext cx="652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사이킷런의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KernelPCA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사용해 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커널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분석을 진행할 수 있다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94470-67C7-46E9-BA5B-C79EAF4BBC21}"/>
              </a:ext>
            </a:extLst>
          </p:cNvPr>
          <p:cNvSpPr txBox="1"/>
          <p:nvPr/>
        </p:nvSpPr>
        <p:spPr>
          <a:xfrm>
            <a:off x="5740905" y="2708954"/>
            <a:ext cx="652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커널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투영된 후 샘플의 군집을 유지하거나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꼬인 </a:t>
            </a:r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매니폴드에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가까운 데이터셋을 펼칠 때도 유용하다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B442C5-0A6D-4655-8778-7A572F28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8" y="1823909"/>
            <a:ext cx="5787957" cy="11886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85" y="3909345"/>
            <a:ext cx="6520014" cy="23709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54F1F-EE51-4198-B5D5-CE6133AF2729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27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652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652289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커널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PCA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-414733" y="1280391"/>
            <a:ext cx="652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커널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비지도 학습 이므로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좋은 커널과 </a:t>
            </a:r>
            <a:r>
              <a:rPr lang="ko-KR" altLang="en-US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파라미터를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선택하기에 어려움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화살표: 아래쪽 12">
            <a:extLst>
              <a:ext uri="{FF2B5EF4-FFF2-40B4-BE49-F238E27FC236}">
                <a16:creationId xmlns:a16="http://schemas.microsoft.com/office/drawing/2014/main" id="{C9B6E8B0-128B-475F-85B9-F115B084BCA2}"/>
              </a:ext>
            </a:extLst>
          </p:cNvPr>
          <p:cNvSpPr/>
          <p:nvPr/>
        </p:nvSpPr>
        <p:spPr>
          <a:xfrm rot="16200000">
            <a:off x="5816768" y="1233159"/>
            <a:ext cx="584616" cy="719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6109076" y="1223261"/>
            <a:ext cx="615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 탐색을 사용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낮은 재구성 오차를 만드는 커널과 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파라미터를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99" y="2146591"/>
            <a:ext cx="4533025" cy="33913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101" y="3054148"/>
            <a:ext cx="4667250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-317577" y="5591102"/>
            <a:ext cx="652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GridSearchCV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KPCA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가장 좋은 커널과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Gamma </a:t>
            </a:r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파라미터를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찾는다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5224093" y="4172624"/>
            <a:ext cx="652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gamma: 0.43333</a:t>
            </a:r>
          </a:p>
          <a:p>
            <a:pPr algn="ctr"/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Kernel : </a:t>
            </a:r>
            <a:r>
              <a:rPr lang="en-US" altLang="ko-KR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rbf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98AA7-F7B5-495A-AB47-F6678A58926D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28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423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652289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커널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PCA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-132979" y="1308646"/>
            <a:ext cx="6523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완전한 비지도 학습 방법으로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낮은 재구성 오차를 만드는</a:t>
            </a:r>
            <a:endParaRPr lang="en-US" altLang="ko-KR" sz="16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커널과 </a:t>
            </a:r>
            <a:r>
              <a:rPr lang="ko-KR" altLang="en-US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파라미터를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선택하는 방식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26" y="1117777"/>
            <a:ext cx="4976646" cy="43799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-132980" y="2829166"/>
            <a:ext cx="6523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sz="1600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재구성 원상</a:t>
            </a:r>
            <a:r>
              <a:rPr lang="en-US" altLang="ko-KR" sz="1600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재구성된 포인트에 가깝게 </a:t>
            </a:r>
            <a:r>
              <a:rPr lang="ko-KR" altLang="en-US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매핑된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원본 공간의 포인트</a:t>
            </a:r>
            <a:endParaRPr lang="en-US" altLang="ko-KR" sz="1600" b="1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-132981" y="2062822"/>
            <a:ext cx="6523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축소된 공간 </a:t>
            </a:r>
            <a:r>
              <a:rPr lang="ko-KR" altLang="en-US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데이터셋의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선형 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역전시키면</a:t>
            </a:r>
            <a:endParaRPr lang="en-US" altLang="ko-KR" sz="16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바로 원본 공간에 놓이지 </a:t>
            </a:r>
            <a:r>
              <a:rPr lang="ko-KR" altLang="en-US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않게된다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-132982" y="3414065"/>
            <a:ext cx="652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재구성 원상의 오차를 이용해 최적화를 진행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600" b="1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b="1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화살표: 아래쪽 12">
            <a:extLst>
              <a:ext uri="{FF2B5EF4-FFF2-40B4-BE49-F238E27FC236}">
                <a16:creationId xmlns:a16="http://schemas.microsoft.com/office/drawing/2014/main" id="{C9B6E8B0-128B-475F-85B9-F115B084BCA2}"/>
              </a:ext>
            </a:extLst>
          </p:cNvPr>
          <p:cNvSpPr/>
          <p:nvPr/>
        </p:nvSpPr>
        <p:spPr>
          <a:xfrm>
            <a:off x="2874391" y="3829563"/>
            <a:ext cx="337646" cy="4154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-132983" y="4302919"/>
            <a:ext cx="6523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원본 샘플과 </a:t>
            </a:r>
            <a:r>
              <a:rPr lang="ko-KR" altLang="en-US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원상간의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제곱 거리를 측정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600" b="1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-200585" y="4969534"/>
            <a:ext cx="6523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투영된 샘플을 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 set, 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샘플을 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하는</a:t>
            </a:r>
            <a:endParaRPr lang="en-US" altLang="ko-KR" sz="16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회귀 모델을 훈련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76C1B0-2C20-4A4A-9B6E-838DE8B5E0CF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29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635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2" y="255878"/>
            <a:ext cx="651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37829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차원의 저주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760A5-85E9-4C4B-8C31-4BA1F10E1520}"/>
              </a:ext>
            </a:extLst>
          </p:cNvPr>
          <p:cNvSpPr txBox="1"/>
          <p:nvPr/>
        </p:nvSpPr>
        <p:spPr>
          <a:xfrm>
            <a:off x="2424968" y="5227368"/>
            <a:ext cx="68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분석을 진행하다 보면 수많은 변수가 포함된 데이터를 볼 수 있다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20" name="Picture 4" descr="Excel: non-nested data column in Pivot Tables - Super User">
            <a:extLst>
              <a:ext uri="{FF2B5EF4-FFF2-40B4-BE49-F238E27FC236}">
                <a16:creationId xmlns:a16="http://schemas.microsoft.com/office/drawing/2014/main" id="{2701BF94-097E-4F18-8214-E6D68194A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79" y="1023025"/>
            <a:ext cx="6394890" cy="391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93F17-A2F5-47FE-91E3-56732044E97C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40146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652289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커널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PCA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5802799" y="2090453"/>
            <a:ext cx="6523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</a:t>
            </a:r>
            <a:r>
              <a:rPr lang="en-US" altLang="ko-KR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fit_inverse_transform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True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지정하면</a:t>
            </a:r>
            <a:endParaRPr lang="en-US" altLang="ko-KR" sz="16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학습 회귀 기반의 재구성을 자동으로 진행한다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8" y="1840376"/>
            <a:ext cx="5600700" cy="1019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3" y="3861838"/>
            <a:ext cx="5010150" cy="1295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5591409" y="4201855"/>
            <a:ext cx="6523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원데이터셋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X, 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재구성 원상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X_preimage</a:t>
            </a:r>
            <a:endParaRPr lang="en-US" altLang="ko-KR" sz="16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데이터의 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MSE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최소화 시킨다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05E4E-3D24-4815-A2B4-8D5AF47B13AE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30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73067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652289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지역 선형 </a:t>
            </a:r>
            <a:r>
              <a:rPr lang="ko-KR" altLang="en-US" sz="2000" dirty="0" err="1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임베딩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(LLE)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2096771" y="1052399"/>
            <a:ext cx="7219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</a:t>
            </a:r>
            <a:r>
              <a:rPr lang="ko-KR" altLang="en-US" sz="1600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선형 </a:t>
            </a:r>
            <a:r>
              <a:rPr lang="ko-KR" altLang="en-US" sz="1600" b="1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임베딩</a:t>
            </a:r>
            <a:r>
              <a:rPr lang="en-US" altLang="ko-KR" sz="1600" b="1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(LLE)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알고리즘처럼 투영에 의존하지 않는 </a:t>
            </a:r>
            <a:r>
              <a:rPr lang="ko-KR" altLang="en-US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매니폴드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학습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 하나의 강력한 비선형 차원 축소 기술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2276332" y="2033585"/>
            <a:ext cx="7219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훈련 데이터 샘플이 가장 가까운 이웃에 대한 선형적 연관성 측정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6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위의 관계가 가장 잘 보존되는 </a:t>
            </a:r>
            <a:r>
              <a:rPr lang="ko-KR" altLang="en-US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저차원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표현을 찾고 매핑한다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2181597" y="5277083"/>
            <a:ext cx="721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사이킷런의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LocallyLinearEmbedding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사용해 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LLE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진행할 수 있다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380" y="3492965"/>
            <a:ext cx="5534025" cy="1057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3EA887-2EFE-4C81-92ED-96BB0EBD5D58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31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14484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652289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지역 선형 </a:t>
            </a:r>
            <a:r>
              <a:rPr lang="ko-KR" altLang="en-US" sz="2000" dirty="0" err="1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임베딩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(LLE)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2" descr="핸즈 온 머신러닝 :: 8. 차원 축소">
            <a:extLst>
              <a:ext uri="{FF2B5EF4-FFF2-40B4-BE49-F238E27FC236}">
                <a16:creationId xmlns:a16="http://schemas.microsoft.com/office/drawing/2014/main" id="{3E03F920-3154-4433-8F17-6F250CB7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4" y="1567011"/>
            <a:ext cx="4418948" cy="366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아래쪽 7">
            <a:extLst>
              <a:ext uri="{FF2B5EF4-FFF2-40B4-BE49-F238E27FC236}">
                <a16:creationId xmlns:a16="http://schemas.microsoft.com/office/drawing/2014/main" id="{BE93FC8D-AE7A-43C0-95EA-B8908815A667}"/>
              </a:ext>
            </a:extLst>
          </p:cNvPr>
          <p:cNvSpPr/>
          <p:nvPr/>
        </p:nvSpPr>
        <p:spPr>
          <a:xfrm rot="16200000">
            <a:off x="5515049" y="2935115"/>
            <a:ext cx="584616" cy="719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01" y="1683945"/>
            <a:ext cx="5159519" cy="343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9F240-1781-471F-9622-93B1300F310E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600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652289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지역 선형 </a:t>
            </a:r>
            <a:r>
              <a:rPr lang="ko-KR" altLang="en-US" sz="2000" dirty="0" err="1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임베딩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(LLE)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3023386" y="1052399"/>
            <a:ext cx="6523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sz="16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사이킷런은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</a:t>
            </a:r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제외한 방법 말고도 다양한 차원 축소 기법을 제공합니다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1390953"/>
            <a:ext cx="10058420" cy="36576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2727094" y="5319333"/>
            <a:ext cx="6523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랜덤 투영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(Random projection)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BB066-E76B-4EAC-B527-58EA53165B6E}"/>
              </a:ext>
            </a:extLst>
          </p:cNvPr>
          <p:cNvSpPr txBox="1"/>
          <p:nvPr/>
        </p:nvSpPr>
        <p:spPr>
          <a:xfrm>
            <a:off x="2727095" y="5816295"/>
            <a:ext cx="6523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선형 판별 분석</a:t>
            </a:r>
            <a:r>
              <a:rPr lang="en-US" altLang="ko-KR" sz="16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(Liner discriminant analysis) LDA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E7E6D-8C71-4906-8855-44616B8C027A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0876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0BA3494-2748-430D-873D-8E91815AE94B}"/>
              </a:ext>
            </a:extLst>
          </p:cNvPr>
          <p:cNvSpPr/>
          <p:nvPr/>
        </p:nvSpPr>
        <p:spPr>
          <a:xfrm>
            <a:off x="0" y="13647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E8EFA-292C-4925-9F30-C4CB2F139F03}"/>
              </a:ext>
            </a:extLst>
          </p:cNvPr>
          <p:cNvSpPr txBox="1"/>
          <p:nvPr/>
        </p:nvSpPr>
        <p:spPr>
          <a:xfrm>
            <a:off x="3850481" y="3075055"/>
            <a:ext cx="44910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E836D1-D786-4C3F-BC37-47448FFD7A73}"/>
              </a:ext>
            </a:extLst>
          </p:cNvPr>
          <p:cNvSpPr/>
          <p:nvPr/>
        </p:nvSpPr>
        <p:spPr>
          <a:xfrm>
            <a:off x="3976688" y="2590799"/>
            <a:ext cx="4238625" cy="161925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0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1E129C-B665-4CE0-92D1-32A11009CB75}"/>
              </a:ext>
            </a:extLst>
          </p:cNvPr>
          <p:cNvSpPr txBox="1"/>
          <p:nvPr/>
        </p:nvSpPr>
        <p:spPr>
          <a:xfrm>
            <a:off x="2904915" y="4074121"/>
            <a:ext cx="58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차원의 수가 증가할수록 데이터 간의 거리가 멀어진다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2" y="255878"/>
            <a:ext cx="651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37829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차원의 저주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E4A5C12-D493-4B34-8FAE-26189EC5B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9" y="1476645"/>
            <a:ext cx="7810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0C9584FB-4923-4100-82CF-FEE542D3CB53}"/>
              </a:ext>
            </a:extLst>
          </p:cNvPr>
          <p:cNvSpPr/>
          <p:nvPr/>
        </p:nvSpPr>
        <p:spPr>
          <a:xfrm>
            <a:off x="5651292" y="4524718"/>
            <a:ext cx="584616" cy="719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A54B-15C4-465B-A8A3-F9B03D67B98E}"/>
              </a:ext>
            </a:extLst>
          </p:cNvPr>
          <p:cNvSpPr txBox="1"/>
          <p:nvPr/>
        </p:nvSpPr>
        <p:spPr>
          <a:xfrm>
            <a:off x="2904914" y="5451844"/>
            <a:ext cx="58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예측의 불안정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과적합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(Overfitting)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발생확률 증가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7F1726-C354-4CFC-84CD-C112D14CAB97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006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2" y="255878"/>
            <a:ext cx="651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 축소를 위한 접근 방법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투영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(Projection)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A54B-15C4-465B-A8A3-F9B03D67B98E}"/>
              </a:ext>
            </a:extLst>
          </p:cNvPr>
          <p:cNvSpPr txBox="1"/>
          <p:nvPr/>
        </p:nvSpPr>
        <p:spPr>
          <a:xfrm>
            <a:off x="6232125" y="2515616"/>
            <a:ext cx="584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대부분의 데이터셋에서는 데이터의 특성이 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고르게 분포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되어 있지 않다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1266" name="Picture 2" descr="핸즈온 머신러닝]8강 차원축소 1편">
            <a:extLst>
              <a:ext uri="{FF2B5EF4-FFF2-40B4-BE49-F238E27FC236}">
                <a16:creationId xmlns:a16="http://schemas.microsoft.com/office/drawing/2014/main" id="{F1716874-7B2B-4F10-8DC4-9ACDDDF5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43" y="1855480"/>
            <a:ext cx="5483697" cy="342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D530C7-ACB2-40F3-A864-B97325F28C84}"/>
              </a:ext>
            </a:extLst>
          </p:cNvPr>
          <p:cNvSpPr txBox="1"/>
          <p:nvPr/>
        </p:nvSpPr>
        <p:spPr>
          <a:xfrm>
            <a:off x="6232125" y="3752165"/>
            <a:ext cx="584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왼쪽 그림을 보면 데이터들이 거의 평면 형태로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놓여있는 것을 확인할 수 있다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316C721-3D27-4EC9-A6BA-AFB94CD38BD7}"/>
              </a:ext>
            </a:extLst>
          </p:cNvPr>
          <p:cNvSpPr/>
          <p:nvPr/>
        </p:nvSpPr>
        <p:spPr>
          <a:xfrm>
            <a:off x="2064774" y="2838782"/>
            <a:ext cx="2507226" cy="12365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03963-E36E-440E-8F54-E3C6C3A808F3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2011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2" y="255878"/>
            <a:ext cx="651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 축소를 위한 접근 방법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투영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(Projection)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A54B-15C4-465B-A8A3-F9B03D67B98E}"/>
              </a:ext>
            </a:extLst>
          </p:cNvPr>
          <p:cNvSpPr txBox="1"/>
          <p:nvPr/>
        </p:nvSpPr>
        <p:spPr>
          <a:xfrm>
            <a:off x="6232125" y="3244333"/>
            <a:ext cx="58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투영을 통해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공간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2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 공간으로  축소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268" name="Picture 4" descr="Hands-On ML] Chapter 8. Dimesionality Reduction">
            <a:extLst>
              <a:ext uri="{FF2B5EF4-FFF2-40B4-BE49-F238E27FC236}">
                <a16:creationId xmlns:a16="http://schemas.microsoft.com/office/drawing/2014/main" id="{48BF9639-8B95-49F7-AB93-BF5F1953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7" y="1367738"/>
            <a:ext cx="4863289" cy="412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9BD68A-02CE-4BF4-804A-513DB4EC92DE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6199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2" y="255878"/>
            <a:ext cx="651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 축소를 위한 접근 방법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투영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(Projection)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A54B-15C4-465B-A8A3-F9B03D67B98E}"/>
              </a:ext>
            </a:extLst>
          </p:cNvPr>
          <p:cNvSpPr txBox="1"/>
          <p:nvPr/>
        </p:nvSpPr>
        <p:spPr>
          <a:xfrm>
            <a:off x="524499" y="5292693"/>
            <a:ext cx="58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 공간이 뒤틀리고 휘어 있는 데이터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290" name="Picture 2" descr="핸즈 온 머신러닝 :: 8. 차원 축소">
            <a:extLst>
              <a:ext uri="{FF2B5EF4-FFF2-40B4-BE49-F238E27FC236}">
                <a16:creationId xmlns:a16="http://schemas.microsoft.com/office/drawing/2014/main" id="{3E03F920-3154-4433-8F17-6F250CB7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11" y="1262045"/>
            <a:ext cx="4418948" cy="366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E93FC8D-AE7A-43C0-95EA-B8908815A667}"/>
              </a:ext>
            </a:extLst>
          </p:cNvPr>
          <p:cNvSpPr/>
          <p:nvPr/>
        </p:nvSpPr>
        <p:spPr>
          <a:xfrm rot="16200000">
            <a:off x="6213744" y="2935115"/>
            <a:ext cx="584616" cy="719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F3E6F2-6076-47D7-8986-28476FA87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3" r="2204"/>
          <a:stretch/>
        </p:blipFill>
        <p:spPr>
          <a:xfrm>
            <a:off x="7675217" y="1742554"/>
            <a:ext cx="3063636" cy="3104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45FCA-16B0-4B2C-8359-6862773F2097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07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6054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2" y="255878"/>
            <a:ext cx="651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 축소를 위한 접근 방법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투영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(Projection)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A54B-15C4-465B-A8A3-F9B03D67B98E}"/>
              </a:ext>
            </a:extLst>
          </p:cNvPr>
          <p:cNvSpPr txBox="1"/>
          <p:nvPr/>
        </p:nvSpPr>
        <p:spPr>
          <a:xfrm>
            <a:off x="524499" y="5292693"/>
            <a:ext cx="58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 공간이 뒤틀리고 휘어 있는 데이터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290" name="Picture 2" descr="핸즈 온 머신러닝 :: 8. 차원 축소">
            <a:extLst>
              <a:ext uri="{FF2B5EF4-FFF2-40B4-BE49-F238E27FC236}">
                <a16:creationId xmlns:a16="http://schemas.microsoft.com/office/drawing/2014/main" id="{3E03F920-3154-4433-8F17-6F250CB7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11" y="1262045"/>
            <a:ext cx="4418948" cy="366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E93FC8D-AE7A-43C0-95EA-B8908815A667}"/>
              </a:ext>
            </a:extLst>
          </p:cNvPr>
          <p:cNvSpPr/>
          <p:nvPr/>
        </p:nvSpPr>
        <p:spPr>
          <a:xfrm rot="16200000">
            <a:off x="6081010" y="2935115"/>
            <a:ext cx="584616" cy="719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7C36D36-747B-4EE6-8473-678F0E778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7" r="29514"/>
          <a:stretch/>
        </p:blipFill>
        <p:spPr bwMode="auto">
          <a:xfrm>
            <a:off x="7076654" y="1541807"/>
            <a:ext cx="4123837" cy="377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DD1D0-DC1C-41CD-B2D2-4A5DF8D6EAA2}"/>
              </a:ext>
            </a:extLst>
          </p:cNvPr>
          <p:cNvSpPr txBox="1"/>
          <p:nvPr/>
        </p:nvSpPr>
        <p:spPr>
          <a:xfrm>
            <a:off x="6406677" y="5292693"/>
            <a:ext cx="58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서로 </a:t>
            </a:r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뭉개지게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된다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5E478C-4501-4381-ADB6-D4D654D74C5B}"/>
              </a:ext>
            </a:extLst>
          </p:cNvPr>
          <p:cNvSpPr txBox="1"/>
          <p:nvPr/>
        </p:nvSpPr>
        <p:spPr>
          <a:xfrm>
            <a:off x="3402089" y="3720803"/>
            <a:ext cx="58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투영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30A23-7BEB-46C8-BE9F-1E1FD8C25336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08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304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E4D92821-1116-4E17-8746-3847C7B7F6F7}"/>
              </a:ext>
            </a:extLst>
          </p:cNvPr>
          <p:cNvSpPr/>
          <p:nvPr/>
        </p:nvSpPr>
        <p:spPr>
          <a:xfrm>
            <a:off x="314325" y="737253"/>
            <a:ext cx="11589503" cy="5660968"/>
          </a:xfrm>
          <a:prstGeom prst="roundRect">
            <a:avLst/>
          </a:prstGeom>
          <a:solidFill>
            <a:srgbClr val="E6E6E6"/>
          </a:solidFill>
          <a:ln w="28575">
            <a:solidFill>
              <a:srgbClr val="378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280C46-5397-4FBF-BE22-8D715D362046}"/>
              </a:ext>
            </a:extLst>
          </p:cNvPr>
          <p:cNvCxnSpPr>
            <a:cxnSpLocks/>
          </p:cNvCxnSpPr>
          <p:nvPr/>
        </p:nvCxnSpPr>
        <p:spPr>
          <a:xfrm>
            <a:off x="314325" y="190500"/>
            <a:ext cx="0" cy="616237"/>
          </a:xfrm>
          <a:prstGeom prst="line">
            <a:avLst/>
          </a:prstGeom>
          <a:ln w="50800">
            <a:solidFill>
              <a:srgbClr val="E6A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4E527F-7644-4885-8263-4567225B8F93}"/>
              </a:ext>
            </a:extLst>
          </p:cNvPr>
          <p:cNvSpPr txBox="1"/>
          <p:nvPr/>
        </p:nvSpPr>
        <p:spPr>
          <a:xfrm>
            <a:off x="411471" y="255878"/>
            <a:ext cx="88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 축소를 위한 접근 방법 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000" dirty="0" err="1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매니폴드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</a:t>
            </a:r>
            <a:r>
              <a:rPr lang="en-US" altLang="ko-KR" sz="2000" dirty="0">
                <a:solidFill>
                  <a:srgbClr val="3D869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(Manifold learning)</a:t>
            </a:r>
            <a:endParaRPr lang="ko-KR" altLang="en-US" sz="2000" dirty="0">
              <a:solidFill>
                <a:srgbClr val="3D869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290" name="Picture 2" descr="핸즈 온 머신러닝 :: 8. 차원 축소">
            <a:extLst>
              <a:ext uri="{FF2B5EF4-FFF2-40B4-BE49-F238E27FC236}">
                <a16:creationId xmlns:a16="http://schemas.microsoft.com/office/drawing/2014/main" id="{3E03F920-3154-4433-8F17-6F250CB7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255" y="1733456"/>
            <a:ext cx="4418948" cy="366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11F9AA-0131-428B-BDD5-503E1C3B15FC}"/>
              </a:ext>
            </a:extLst>
          </p:cNvPr>
          <p:cNvSpPr txBox="1"/>
          <p:nvPr/>
        </p:nvSpPr>
        <p:spPr>
          <a:xfrm>
            <a:off x="410393" y="2151287"/>
            <a:ext cx="58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사실 오른쪽 데이터는 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 </a:t>
            </a:r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매니폴드의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예시라고 할 수 있다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B3324-024A-46D4-8F35-5C2F8E18FC25}"/>
              </a:ext>
            </a:extLst>
          </p:cNvPr>
          <p:cNvSpPr txBox="1"/>
          <p:nvPr/>
        </p:nvSpPr>
        <p:spPr>
          <a:xfrm>
            <a:off x="498881" y="3016619"/>
            <a:ext cx="603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일반적으로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</a:t>
            </a:r>
            <a:r>
              <a:rPr lang="ko-KR" altLang="en-US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매니폴드는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초평면으로 보일 수 있는</a:t>
            </a:r>
            <a:endParaRPr lang="en-US" altLang="ko-KR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차원공간의 일부이다</a:t>
            </a:r>
            <a:r>
              <a:rPr lang="en-US" altLang="ko-KR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(d &lt;n )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예제에서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d=2, n=3 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DC8FA-F769-4197-AA38-3E75EE18A88E}"/>
              </a:ext>
            </a:extLst>
          </p:cNvPr>
          <p:cNvSpPr txBox="1"/>
          <p:nvPr/>
        </p:nvSpPr>
        <p:spPr>
          <a:xfrm>
            <a:off x="498881" y="4061089"/>
            <a:ext cx="603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실제 고차원인 데이터셋이 더 낮은 </a:t>
            </a:r>
            <a:r>
              <a:rPr lang="ko-KR" altLang="en-US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저차원</a:t>
            </a:r>
            <a:r>
              <a:rPr lang="ko-KR" altLang="en-US" sz="1800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매니폴드에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가깝게 놓여 있다는 </a:t>
            </a:r>
            <a:r>
              <a:rPr lang="ko-KR" altLang="en-US" dirty="0" err="1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매니폴드</a:t>
            </a:r>
            <a:r>
              <a:rPr lang="ko-KR" altLang="en-US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가정에 근거한다</a:t>
            </a:r>
            <a:r>
              <a:rPr lang="en-US" altLang="ko-KR" dirty="0">
                <a:solidFill>
                  <a:srgbClr val="2047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solidFill>
                <a:srgbClr val="2047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4976C-0E0A-453B-A474-8C07F1E0F5F5}"/>
              </a:ext>
            </a:extLst>
          </p:cNvPr>
          <p:cNvSpPr txBox="1"/>
          <p:nvPr/>
        </p:nvSpPr>
        <p:spPr>
          <a:xfrm>
            <a:off x="10916586" y="128396"/>
            <a:ext cx="655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476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09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81996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33612FFC64FBC4681A5741EDA1DCCCE" ma:contentTypeVersion="11" ma:contentTypeDescription="새 문서를 만듭니다." ma:contentTypeScope="" ma:versionID="510510b3ba7f620f14e248aa10dcb948">
  <xsd:schema xmlns:xsd="http://www.w3.org/2001/XMLSchema" xmlns:xs="http://www.w3.org/2001/XMLSchema" xmlns:p="http://schemas.microsoft.com/office/2006/metadata/properties" xmlns:ns3="9eb79888-b925-4e23-8cdb-3bd74638463b" targetNamespace="http://schemas.microsoft.com/office/2006/metadata/properties" ma:root="true" ma:fieldsID="afdeaf342ef412c4dc14489a0c54adc0" ns3:_="">
    <xsd:import namespace="9eb79888-b925-4e23-8cdb-3bd7463846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b79888-b925-4e23-8cdb-3bd7463846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FCD4F4-DC9D-432F-A66C-D6076E8ED3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b79888-b925-4e23-8cdb-3bd7463846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169C56-92FB-4117-A3D3-E0E6BE3292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96CAA1-7F5E-407D-864F-675F2C8274DB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9eb79888-b925-4e23-8cdb-3bd74638463b"/>
    <ds:schemaRef ds:uri="http://purl.org/dc/dcmitype/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3752</TotalTime>
  <Words>1373</Words>
  <Application>Microsoft Office PowerPoint</Application>
  <PresentationFormat>와이드스크린</PresentationFormat>
  <Paragraphs>232</Paragraphs>
  <Slides>34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나눔바른고딕</vt:lpstr>
      <vt:lpstr>Cambria Math</vt:lpstr>
      <vt:lpstr>맑은 고딕</vt:lpstr>
      <vt:lpstr>Arial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엄 태훈</dc:creator>
  <cp:lastModifiedBy>TAEHUN UM</cp:lastModifiedBy>
  <cp:revision>527</cp:revision>
  <dcterms:created xsi:type="dcterms:W3CDTF">2019-09-17T09:48:14Z</dcterms:created>
  <dcterms:modified xsi:type="dcterms:W3CDTF">2023-01-26T07:02:38Z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0x010100533612FFC64FBC4681A5741EDA1DCCCE</vt:lpwstr>
  </property>
</Properties>
</file>